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59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8662-4155-4519-B35B-08A224D1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Extracting Instagram followers: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7F42D-DFFE-4B08-A886-06A484DE2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top 30 results (After Sorting) was loaded.</a:t>
            </a:r>
          </a:p>
          <a:p>
            <a:r>
              <a:rPr lang="en-IN" dirty="0"/>
              <a:t>First, the link for Instagram page was extracted from respective Institute Websites(Collected earlier from Google search results).</a:t>
            </a:r>
          </a:p>
          <a:p>
            <a:r>
              <a:rPr lang="en-IN" dirty="0"/>
              <a:t>Number of followers were extracted using a module called </a:t>
            </a:r>
            <a:r>
              <a:rPr lang="en-IN" dirty="0" err="1"/>
              <a:t>Instaloader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532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1906-A6D4-47F6-891A-01DB5BA6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8402-C0AF-4C1D-967A-AA9A0CB5B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EDA was performed using,  Pandas, </a:t>
            </a:r>
            <a:r>
              <a:rPr lang="en-IN" dirty="0" err="1"/>
              <a:t>Numpy</a:t>
            </a:r>
            <a:r>
              <a:rPr lang="en-IN" dirty="0"/>
              <a:t> for Sorting and other calculations.</a:t>
            </a:r>
          </a:p>
          <a:p>
            <a:r>
              <a:rPr lang="en-IN" dirty="0"/>
              <a:t>Matplotlib and seaborn was used for plotting &amp; Visualizing the data</a:t>
            </a:r>
          </a:p>
        </p:txBody>
      </p:sp>
    </p:spTree>
    <p:extLst>
      <p:ext uri="{BB962C8B-B14F-4D97-AF65-F5344CB8AC3E}">
        <p14:creationId xmlns:p14="http://schemas.microsoft.com/office/powerpoint/2010/main" val="3179965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CD47D-C57A-4BC1-BF67-5E3A21F2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" y="3626688"/>
            <a:ext cx="10638406" cy="417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5B4C5-73C4-4821-879D-BA4FD269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21" y="4044402"/>
            <a:ext cx="10558509" cy="2268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BF4FD-AD0B-4983-8004-42A161751C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16"/>
          <a:stretch/>
        </p:blipFill>
        <p:spPr>
          <a:xfrm>
            <a:off x="1012055" y="629168"/>
            <a:ext cx="9937071" cy="2542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EC4B61-C9A7-4B18-B784-E30F1AD4DC8B}"/>
              </a:ext>
            </a:extLst>
          </p:cNvPr>
          <p:cNvSpPr txBox="1"/>
          <p:nvPr/>
        </p:nvSpPr>
        <p:spPr>
          <a:xfrm>
            <a:off x="1012055" y="105948"/>
            <a:ext cx="340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Raw Scraped Data: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BBBCB-F02E-4784-8804-A433120E36DE}"/>
              </a:ext>
            </a:extLst>
          </p:cNvPr>
          <p:cNvSpPr txBox="1"/>
          <p:nvPr/>
        </p:nvSpPr>
        <p:spPr>
          <a:xfrm>
            <a:off x="659167" y="328144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Sorted </a:t>
            </a:r>
            <a:r>
              <a:rPr lang="en-IN" sz="1800" dirty="0"/>
              <a:t>Scraped Data:</a:t>
            </a:r>
          </a:p>
        </p:txBody>
      </p:sp>
    </p:spTree>
    <p:extLst>
      <p:ext uri="{BB962C8B-B14F-4D97-AF65-F5344CB8AC3E}">
        <p14:creationId xmlns:p14="http://schemas.microsoft.com/office/powerpoint/2010/main" val="2502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761F3-47F5-41E0-8DFB-D464598F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94" y="834501"/>
            <a:ext cx="9338664" cy="3822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FB8206-43AA-46C1-BAE6-6FEBD36627BE}"/>
              </a:ext>
            </a:extLst>
          </p:cNvPr>
          <p:cNvSpPr txBox="1"/>
          <p:nvPr/>
        </p:nvSpPr>
        <p:spPr>
          <a:xfrm>
            <a:off x="1014594" y="465169"/>
            <a:ext cx="638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Final </a:t>
            </a:r>
            <a:r>
              <a:rPr lang="en-IN" sz="2400" dirty="0" err="1"/>
              <a:t>Dataframe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0447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2C39-E0F7-4612-8A6A-0B0B84D0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 Followers vs No. of Reviews(</a:t>
            </a:r>
            <a:r>
              <a:rPr lang="en-IN" dirty="0" err="1"/>
              <a:t>Lmplot</a:t>
            </a:r>
            <a:r>
              <a:rPr lang="en-IN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84CC1-FB1D-4709-996E-08D615DD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535" y="1269507"/>
            <a:ext cx="4300999" cy="4300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41936-D296-43FD-80C1-3077AAD657BB}"/>
              </a:ext>
            </a:extLst>
          </p:cNvPr>
          <p:cNvSpPr txBox="1"/>
          <p:nvPr/>
        </p:nvSpPr>
        <p:spPr>
          <a:xfrm flipH="1">
            <a:off x="3215047" y="5570506"/>
            <a:ext cx="529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Graph shows a negative correlation between No. Reviews and  Followers</a:t>
            </a:r>
          </a:p>
        </p:txBody>
      </p:sp>
    </p:spTree>
    <p:extLst>
      <p:ext uri="{BB962C8B-B14F-4D97-AF65-F5344CB8AC3E}">
        <p14:creationId xmlns:p14="http://schemas.microsoft.com/office/powerpoint/2010/main" val="3165585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20B9-3EA6-4D79-985D-5371850C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Reviews vs No. of Reviews &amp; Heatmap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7BAE2-8ACA-4165-A258-DB3AC7C1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79" y="1690688"/>
            <a:ext cx="4676775" cy="4591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BF6B85-852D-4C54-9241-72367F9B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5" y="1983512"/>
            <a:ext cx="5331231" cy="40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9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7DD4-3EBC-4CA1-811A-183B3B2B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Further Reduction using some analytical reasoning: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7A6D3-3725-4559-BAE4-5599DC7A2A58}"/>
              </a:ext>
            </a:extLst>
          </p:cNvPr>
          <p:cNvSpPr txBox="1"/>
          <p:nvPr/>
        </p:nvSpPr>
        <p:spPr>
          <a:xfrm>
            <a:off x="838200" y="1855433"/>
            <a:ext cx="100458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Dropping 'QSHORE' cause the Institute seems to be closed (Latest reviews are about a year 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Dropping Institutes with High Number of Google reviews and Very low Instagram Followers(</a:t>
            </a:r>
            <a:r>
              <a:rPr lang="en-IN" dirty="0" err="1"/>
              <a:t>Reachout</a:t>
            </a:r>
            <a:r>
              <a:rPr lang="en-IN" dirty="0"/>
              <a:t> &amp; Analytics Path)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Dropping Institutes which do not mention Course Fees on their Sites (</a:t>
            </a:r>
            <a:r>
              <a:rPr lang="en-IN" dirty="0" err="1"/>
              <a:t>Sudaksha</a:t>
            </a:r>
            <a:r>
              <a:rPr lang="en-IN" dirty="0"/>
              <a:t> &amp; </a:t>
            </a:r>
            <a:r>
              <a:rPr lang="en-IN" dirty="0" err="1"/>
              <a:t>SMEclabs</a:t>
            </a:r>
            <a:r>
              <a:rPr lang="en-I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Dropping IIIT Hyderabad(in collab with Great Learning) cause course fees(350,000) not in range of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Dropping any Institutes with Search Rank &gt; 100</a:t>
            </a:r>
          </a:p>
        </p:txBody>
      </p:sp>
    </p:spTree>
    <p:extLst>
      <p:ext uri="{BB962C8B-B14F-4D97-AF65-F5344CB8AC3E}">
        <p14:creationId xmlns:p14="http://schemas.microsoft.com/office/powerpoint/2010/main" val="87734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B8EA-2987-47D8-AB71-785372E9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Final top institutes acc. To the Analysis till 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F44D0-B1F4-4386-A158-42512C754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06" y="1579311"/>
            <a:ext cx="9209103" cy="447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8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B54A-5142-4C2E-B6C0-C21EB347B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-38895"/>
            <a:ext cx="9596022" cy="749109"/>
          </a:xfrm>
        </p:spPr>
        <p:txBody>
          <a:bodyPr>
            <a:normAutofit/>
          </a:bodyPr>
          <a:lstStyle/>
          <a:p>
            <a:r>
              <a:rPr lang="en-IN" sz="3600" dirty="0"/>
              <a:t>Google Trends Report for our top 7 Institutes: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84345-3792-47C1-9DD4-B7DF24B2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99" y="932353"/>
            <a:ext cx="10634801" cy="51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12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D935E71-69FE-4E13-B2EC-C18782AAF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8" y="887767"/>
            <a:ext cx="11373651" cy="472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6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;p2">
            <a:extLst>
              <a:ext uri="{FF2B5EF4-FFF2-40B4-BE49-F238E27FC236}">
                <a16:creationId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2340149" y="1537194"/>
            <a:ext cx="7007290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? (B-tech or M-tech)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B-tech ECE</a:t>
            </a:r>
            <a:endParaRPr lang="en-US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you want to learn Data Science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Challenging career opportunity with ample growth </a:t>
            </a:r>
            <a:endParaRPr lang="en-US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work experience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Nope-(Fresher)</a:t>
            </a:r>
            <a:endParaRPr lang="en-US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like you about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Innomatics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Research lab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Offline classes</a:t>
            </a:r>
            <a:endParaRPr dirty="0"/>
          </a:p>
        </p:txBody>
      </p:sp>
      <p:sp>
        <p:nvSpPr>
          <p:cNvPr id="6" name="Google Shape;42;p2">
            <a:extLst>
              <a:ext uri="{FF2B5EF4-FFF2-40B4-BE49-F238E27FC236}">
                <a16:creationId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579D-0DAF-4DA7-ABAE-59D520B1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272B-4477-4F9E-ABFF-E5F54DEF3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Innomatics</a:t>
            </a:r>
            <a:r>
              <a:rPr lang="en-IN" dirty="0"/>
              <a:t> Search Rank is always in 10 top for </a:t>
            </a:r>
            <a:r>
              <a:rPr lang="en-IN" dirty="0" err="1"/>
              <a:t>Hyderabad.But</a:t>
            </a:r>
            <a:r>
              <a:rPr lang="en-IN" dirty="0"/>
              <a:t> is over run by other company ads</a:t>
            </a:r>
          </a:p>
          <a:p>
            <a:r>
              <a:rPr lang="en-IN" dirty="0" err="1"/>
              <a:t>Innomatics</a:t>
            </a:r>
            <a:r>
              <a:rPr lang="en-IN" dirty="0"/>
              <a:t> lags behind 360DigiTMG and Digital in online presence</a:t>
            </a:r>
          </a:p>
          <a:p>
            <a:r>
              <a:rPr lang="en-IN" dirty="0" err="1"/>
              <a:t>Innomatics</a:t>
            </a:r>
            <a:r>
              <a:rPr lang="en-IN" dirty="0"/>
              <a:t> also lacks presence in other states of India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279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7A59-8F23-466B-AD02-E3EBBAC4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68C7B-A578-43C2-91DB-E25A25B73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Api</a:t>
            </a:r>
            <a:r>
              <a:rPr lang="en-IN" dirty="0"/>
              <a:t> calls for Getting data on large scale.</a:t>
            </a:r>
          </a:p>
          <a:p>
            <a:r>
              <a:rPr lang="en-IN" dirty="0"/>
              <a:t>In-depth mapping of every Media account</a:t>
            </a:r>
          </a:p>
          <a:p>
            <a:r>
              <a:rPr lang="en-IN" dirty="0"/>
              <a:t>Reviews </a:t>
            </a:r>
            <a:r>
              <a:rPr lang="en-IN"/>
              <a:t>Sentiment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582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0963" y="1214438"/>
            <a:ext cx="5510074" cy="2387600"/>
          </a:xfrm>
        </p:spPr>
        <p:txBody>
          <a:bodyPr/>
          <a:lstStyle/>
          <a:p>
            <a:pPr algn="l"/>
            <a:r>
              <a:rPr lang="en-US" b="1" dirty="0" err="1"/>
              <a:t>Innomatics</a:t>
            </a:r>
            <a:r>
              <a:rPr lang="en-US" b="1" dirty="0"/>
              <a:t> </a:t>
            </a:r>
            <a:r>
              <a:rPr lang="en-US" sz="4000" b="1" dirty="0"/>
              <a:t>vs</a:t>
            </a:r>
            <a:r>
              <a:rPr lang="en-US" b="1" dirty="0"/>
              <a:t> Competitors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0963" y="3526655"/>
            <a:ext cx="9144000" cy="1655762"/>
          </a:xfrm>
        </p:spPr>
        <p:txBody>
          <a:bodyPr/>
          <a:lstStyle/>
          <a:p>
            <a:pPr algn="l"/>
            <a:r>
              <a:rPr lang="en-IN" i="1" dirty="0"/>
              <a:t>Scraping online presence of Institutes</a:t>
            </a:r>
          </a:p>
        </p:txBody>
      </p:sp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9DE1-84C3-490F-BA36-2D87C52F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Use 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1450F-39F8-49BF-B78E-6F9638087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Mapping of Social Media for tracking growth of  Companies/institutes</a:t>
            </a:r>
          </a:p>
          <a:p>
            <a:r>
              <a:rPr lang="en-IN" dirty="0"/>
              <a:t>Aggregate Reviews from  various sources</a:t>
            </a:r>
          </a:p>
          <a:p>
            <a:r>
              <a:rPr lang="en-IN" dirty="0"/>
              <a:t>Compare and evaluate the weak spots from collected data.</a:t>
            </a:r>
          </a:p>
        </p:txBody>
      </p:sp>
    </p:spTree>
    <p:extLst>
      <p:ext uri="{BB962C8B-B14F-4D97-AF65-F5344CB8AC3E}">
        <p14:creationId xmlns:p14="http://schemas.microsoft.com/office/powerpoint/2010/main" val="400802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3581-F7D0-44E6-8E5B-9AF2D813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Scraping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C0810-7645-4418-B963-F8EC85FDE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Requests-Html Library to get the response and parse the data.</a:t>
            </a:r>
          </a:p>
          <a:p>
            <a:r>
              <a:rPr lang="en-IN" dirty="0"/>
              <a:t>Using Requests-Html Library over Beautiful Soup cause this </a:t>
            </a:r>
            <a:r>
              <a:rPr lang="en-IN" dirty="0" err="1"/>
              <a:t>libaray</a:t>
            </a:r>
            <a:r>
              <a:rPr lang="en-IN" dirty="0"/>
              <a:t> emulates fake user agent by default.</a:t>
            </a:r>
          </a:p>
          <a:p>
            <a:r>
              <a:rPr lang="en-IN" dirty="0"/>
              <a:t>Then using find function and Regex to extract  data from Html.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0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0D07B-A905-4E0E-A863-B91B3E499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3" r="8107" b="4467"/>
          <a:stretch/>
        </p:blipFill>
        <p:spPr>
          <a:xfrm>
            <a:off x="1902782" y="1330327"/>
            <a:ext cx="8575829" cy="457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8BA6E7-7A30-4217-A87A-FDE9FFBC17EF}"/>
              </a:ext>
            </a:extLst>
          </p:cNvPr>
          <p:cNvSpPr txBox="1"/>
          <p:nvPr/>
        </p:nvSpPr>
        <p:spPr>
          <a:xfrm>
            <a:off x="1473691" y="914962"/>
            <a:ext cx="531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Query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B54685-82A6-422D-917D-F963623E4662}"/>
              </a:ext>
            </a:extLst>
          </p:cNvPr>
          <p:cNvCxnSpPr>
            <a:cxnSpLocks/>
          </p:cNvCxnSpPr>
          <p:nvPr/>
        </p:nvCxnSpPr>
        <p:spPr>
          <a:xfrm>
            <a:off x="2547891" y="1251750"/>
            <a:ext cx="355107" cy="37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5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2F1A28-EA06-462E-9A16-6554D68AD14A}"/>
              </a:ext>
            </a:extLst>
          </p:cNvPr>
          <p:cNvSpPr txBox="1"/>
          <p:nvPr/>
        </p:nvSpPr>
        <p:spPr>
          <a:xfrm>
            <a:off x="97654" y="621435"/>
            <a:ext cx="117185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URL Before cleaning:</a:t>
            </a:r>
          </a:p>
          <a:p>
            <a:endParaRPr lang="en-IN" sz="3200" dirty="0"/>
          </a:p>
          <a:p>
            <a:r>
              <a:rPr lang="en-IN" dirty="0"/>
              <a:t>https://www.google.com/search?&amp;tbs=lrf:!1m4!1u3!2m2!3m1!1e1!1m4!1u2!2m2!2m1!1e1!2m1!1e2!2m1!1e3!3sIAE,lf:1,lf_ui:2&amp;tbm=lcl&amp;q=data%20science%20courses%20hyderabad&amp;rflfq=1&amp;num=10&amp;sa=X&amp;ved=2ahUKEwjAgcX-4ITwAhXF8XMBHRHRBdMQjGp6BAgJEGM&amp;biw=1536&amp;bih=754&amp;dpr=1.25&amp;rlst=f#rlfi=hd:;si:;mv:[[17.5055843,78.5269058],[17.3630076,78.3524396]];tbs:lrf:!1m4!1u3!2m2!3m1!1e1!1m4!1u2!2m2!2m1!1e1!2m1!1e2!2m1!1e3!3sIAE,lf:1,lf_ui: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D240D-82F3-43D0-9D48-F03AAEDF32B8}"/>
              </a:ext>
            </a:extLst>
          </p:cNvPr>
          <p:cNvSpPr txBox="1"/>
          <p:nvPr/>
        </p:nvSpPr>
        <p:spPr>
          <a:xfrm>
            <a:off x="168675" y="3374243"/>
            <a:ext cx="1171852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URL After cleaning(Removing Trackers):</a:t>
            </a:r>
          </a:p>
          <a:p>
            <a:r>
              <a:rPr lang="en-IN" sz="1600" dirty="0"/>
              <a:t>Using urlclean.com</a:t>
            </a:r>
            <a:endParaRPr lang="en-IN" sz="2400" dirty="0"/>
          </a:p>
          <a:p>
            <a:endParaRPr lang="en-IN" sz="1100" dirty="0"/>
          </a:p>
          <a:p>
            <a:r>
              <a:rPr lang="en-IN" dirty="0"/>
              <a:t>	https://www.google.com/search?q=data+science+course+hyderabad&amp;tbm=lcl</a:t>
            </a:r>
          </a:p>
        </p:txBody>
      </p:sp>
    </p:spTree>
    <p:extLst>
      <p:ext uri="{BB962C8B-B14F-4D97-AF65-F5344CB8AC3E}">
        <p14:creationId xmlns:p14="http://schemas.microsoft.com/office/powerpoint/2010/main" val="7036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E59EF-203E-43DA-9C5E-1B51F237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3" y="461639"/>
            <a:ext cx="10865528" cy="772357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Total number of Results scraped : 170 from 9 pages.</a:t>
            </a:r>
          </a:p>
          <a:p>
            <a:r>
              <a:rPr lang="en-IN" dirty="0"/>
              <a:t>Time module was used to add 2 sec delay for every page to avoid getting blocked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E0917-3B4C-49E1-A635-B88E8D636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1882066"/>
            <a:ext cx="4800600" cy="2524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E7ED1A-24AF-4D86-8B03-A1EC6500D7FF}"/>
              </a:ext>
            </a:extLst>
          </p:cNvPr>
          <p:cNvSpPr txBox="1"/>
          <p:nvPr/>
        </p:nvSpPr>
        <p:spPr>
          <a:xfrm>
            <a:off x="1837678" y="1890944"/>
            <a:ext cx="525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From this Block 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51A9D-3FD3-4F96-9492-A20F0BC441C1}"/>
              </a:ext>
            </a:extLst>
          </p:cNvPr>
          <p:cNvSpPr txBox="1"/>
          <p:nvPr/>
        </p:nvSpPr>
        <p:spPr>
          <a:xfrm>
            <a:off x="488273" y="4511622"/>
            <a:ext cx="9676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Name , Stars , Number of Reviews and website using Html classes &amp;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Then the data was saved as Excel workbook for easier viewing of scraped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was then loaded as pandas </a:t>
            </a:r>
            <a:r>
              <a:rPr lang="en-IN" dirty="0" err="1"/>
              <a:t>dataframe</a:t>
            </a:r>
            <a:r>
              <a:rPr lang="en-IN" dirty="0"/>
              <a:t>  and was Sorted by Reviews and Number of reviews.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4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E2AE1-300C-48E1-A1E8-368681A0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16" y="1526959"/>
            <a:ext cx="5145103" cy="3409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E4B25A-E746-4A15-B17B-28EF213C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485" y="1526958"/>
            <a:ext cx="4718854" cy="3409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3AA699-5A9C-4924-8C9E-4BF21FEC3CA4}"/>
              </a:ext>
            </a:extLst>
          </p:cNvPr>
          <p:cNvSpPr txBox="1"/>
          <p:nvPr/>
        </p:nvSpPr>
        <p:spPr>
          <a:xfrm>
            <a:off x="523783" y="790113"/>
            <a:ext cx="9445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Some Code Snippets:</a:t>
            </a:r>
          </a:p>
        </p:txBody>
      </p:sp>
    </p:spTree>
    <p:extLst>
      <p:ext uri="{BB962C8B-B14F-4D97-AF65-F5344CB8AC3E}">
        <p14:creationId xmlns:p14="http://schemas.microsoft.com/office/powerpoint/2010/main" val="728995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292</TotalTime>
  <Words>627</Words>
  <Application>Microsoft Office PowerPoint</Application>
  <PresentationFormat>Widescreen</PresentationFormat>
  <Paragraphs>69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Lato Black</vt:lpstr>
      <vt:lpstr>Libre Baskerville</vt:lpstr>
      <vt:lpstr>Noto Sans Symbols</vt:lpstr>
      <vt:lpstr>Wingdings</vt:lpstr>
      <vt:lpstr>Office Theme</vt:lpstr>
      <vt:lpstr>PowerPoint Presentation</vt:lpstr>
      <vt:lpstr>PowerPoint Presentation</vt:lpstr>
      <vt:lpstr>Innomatics vs Competitors</vt:lpstr>
      <vt:lpstr>Business Use Cases:</vt:lpstr>
      <vt:lpstr>Scraping Methodology</vt:lpstr>
      <vt:lpstr>PowerPoint Presentation</vt:lpstr>
      <vt:lpstr>PowerPoint Presentation</vt:lpstr>
      <vt:lpstr>PowerPoint Presentation</vt:lpstr>
      <vt:lpstr>PowerPoint Presentation</vt:lpstr>
      <vt:lpstr>Extracting Instagram followers:</vt:lpstr>
      <vt:lpstr>EDA</vt:lpstr>
      <vt:lpstr>PowerPoint Presentation</vt:lpstr>
      <vt:lpstr>PowerPoint Presentation</vt:lpstr>
      <vt:lpstr>Insta Followers vs No. of Reviews(Lmplot)</vt:lpstr>
      <vt:lpstr>Reviews vs No. of Reviews &amp; Heatmap </vt:lpstr>
      <vt:lpstr>Further Reduction using some analytical reasoning:</vt:lpstr>
      <vt:lpstr>Final top institutes acc. To the Analysis till now</vt:lpstr>
      <vt:lpstr>Google Trends Report for our top 7 Institutes:</vt:lpstr>
      <vt:lpstr>PowerPoint Presentation</vt:lpstr>
      <vt:lpstr>Conclusion 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Waseem Akhtar</cp:lastModifiedBy>
  <cp:revision>17</cp:revision>
  <dcterms:created xsi:type="dcterms:W3CDTF">2021-02-16T05:19:01Z</dcterms:created>
  <dcterms:modified xsi:type="dcterms:W3CDTF">2021-04-17T09:36:53Z</dcterms:modified>
</cp:coreProperties>
</file>